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sldIdLst>
    <p:sldId id="315" r:id="rId3"/>
    <p:sldId id="325" r:id="rId4"/>
    <p:sldId id="296" r:id="rId5"/>
    <p:sldId id="326" r:id="rId6"/>
    <p:sldId id="272" r:id="rId7"/>
    <p:sldId id="327" r:id="rId8"/>
    <p:sldId id="328" r:id="rId9"/>
    <p:sldId id="292" r:id="rId10"/>
    <p:sldId id="34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jp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C36C8-205A-45B9-9F91-E1B29D70ACF4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5ED0D3-E7A1-4FD0-B250-7E75FE627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37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Proactive initiative kickstarted in 2024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B3A3F3-E055-4AB9-AF7F-7AF41486F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3472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C41E3-EB8E-3E73-6D3A-05C325A1F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F17AFF-3DD6-0778-9B21-1D5B291BD1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9952A5-2702-E431-2319-0CC1AAD603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the ponds, we recognize these attract osprey.</a:t>
            </a:r>
          </a:p>
          <a:p>
            <a:r>
              <a:rPr lang="en-US" dirty="0"/>
              <a:t>We are pushing to get this issue addressed…but unfortunately, we anticipate that things will not happen quickly.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8D068-1521-6570-6BB0-238392CE2E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799EA6-5BB4-455A-BA0A-55AD12AF64B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61721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2AC30D-7892-A222-CA6F-1994BC49B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4336E9-A175-BDE5-8ADE-BB6B6AB1D4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090255-4FBC-368A-3935-1E35218305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plots</a:t>
            </a:r>
          </a:p>
          <a:p>
            <a:r>
              <a:rPr lang="en-US" dirty="0"/>
              <a:t>Note that osprey observations have increased 3-fold since 2022.</a:t>
            </a:r>
          </a:p>
          <a:p>
            <a:r>
              <a:rPr lang="en-US" dirty="0"/>
              <a:t>And…we are observing significantly higher numbers of osprey per observation…over 1 bird on average.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B58B23-AF23-57E5-9EBE-98BF5CE26E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799EA6-5BB4-455A-BA0A-55AD12AF64B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2673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Partner with tower managers, remove unoccupied nests from towers, and add exclusion devices to towers.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A9A169-953B-45B8-9B1D-19545ED1EE7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8822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So, we found 6 nests at 42 tower sites near the airport.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A9A169-953B-45B8-9B1D-19545ED1EE7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98400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FC1F9-805B-7C6E-270B-11165B26C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561EE5-D12F-95D7-F336-8501299E4E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017A32-D22B-83A3-98B7-80B845DD25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And all of those nest sites were found west of DTW.</a:t>
            </a:r>
            <a:endParaRPr lang="en-US" sz="12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CAB278-4F96-EEE2-8BC7-DAED5B4EA8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A9A169-953B-45B8-9B1D-19545ED1EE7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0066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some were really close to the airport…within our wildlife management bubble.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A9A169-953B-45B8-9B1D-19545ED1EE7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2461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BF3C9-6040-F1A2-94AB-A2942E6CA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DF9F1C-FCA4-EF33-176B-0E2DBCBD62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C58FAC-639C-C77F-2670-00FC12FED8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we suspect these nests are used by osprey we see flying back and forth across the runways all summer…flying to and from the ponds.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C9010-2D8B-B8D3-8E2F-985A3EF82B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A9A169-953B-45B8-9B1D-19545ED1EE7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2516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C48E8-2561-BE69-175F-31778A02C2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1BA93-1B39-65AD-1544-08190AB304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C1DBA-AAF7-E137-C96D-3C578E22E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C1F63-6B9E-8511-88EC-F345A9F50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63F6C-ABBD-0B35-693A-E5BEBCF4D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410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A9673-AF76-C2C1-F2CE-5ABF2D517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E1661E-5EA5-C69C-FF55-F0D0EF61C8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28CC6F-9BAE-FC4F-9AD4-D71AF8EDE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0D35B-84A9-4EC0-9976-DAE3322FE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58C3A-FAA8-631C-962C-CFF46E635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94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AD6B42-3927-E46A-29E9-3BCDB3564A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8D1EEE-00A4-94F5-6C76-D26B3A92F3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42A45-9207-FF78-4DE6-2FCDE46E3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19BDA-45E7-FC54-B817-E9F3651AF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6C1D1-2BEB-BEDB-BF7C-6092A4367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1468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05C9-ECE5-52C0-DA6D-57C1950CA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C2F397-C040-E70C-D29C-A76881F34D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619D8-5E49-ADEC-D0C3-4302812E3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4755B-0C89-4ACC-B4D6-91A7E86146A4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03B43-2179-3023-A93B-79FBF4EF6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WHMC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A276C-969F-6F92-5FB7-6B87BB0BB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1266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86125-1A0D-98BE-4A75-ED19CD4FF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1FB9D-9992-FFD2-255D-0D95C70DF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4E1CD-7A84-D874-5717-18591D6D4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C1E63-E282-4BB5-A435-AB550AF0DB9D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0BB00B-7B3A-B009-8E32-97FD74F3C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WHMC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728C8-BC62-E325-B897-38D7FBF89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1435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9F2EE-25FC-2EDE-F553-C9A5857FB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7CF21-763B-2D5F-E130-4FA69BD56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0147E-3736-C86E-8089-0FCCC4440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FD42-D8D3-4084-9BE3-A6A2F989EA7D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0463-8FFE-A3D6-4906-579EF80C0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WHMC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FE945-8345-6820-D587-7FC50DA0E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125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80A54-BB8D-404C-2601-460AAA208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7ADAF-AD32-477E-465E-56A56851F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DD72C-C612-9651-B1E2-EFA82F1CF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4BA28A-AB46-C9CD-398E-7D832B9B7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81BB8-5919-4098-8A12-9F02A69D21B2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1D5B6A-76F4-F730-1C3E-C7BC321FC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WHMC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BDCD9D-573A-A6D8-CA60-A79636D8D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1029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41810-4D91-93D2-CF11-4797F7159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9495F-5645-E73D-2D9E-D1CBDAD5F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DF32EF-B1D7-3AD6-E987-A52225137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B24FE-4EE7-80AD-3409-1E169E8A52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6A9901-4C00-E8DC-14AC-AA2FE68CAD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6839D1-B716-3324-A19D-FBA8C822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70011-B230-429B-A204-FB21DC87FD5B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3BCD99-4601-39DB-F5D4-3DFE90DFF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WHMC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DF0DA8-C1C7-DF1F-A7DF-92E324EF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878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484E2-9739-DFB5-0C6A-631C6FFC1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D88631-CB9D-005B-139B-56B42E4A9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4F566-E4D3-459B-9AE1-89C41C630A16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E64453-8EBB-CF46-68E9-D45709144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WHMC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2452A3-0B3F-62AA-A438-BDFE7B7D7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9467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E0A15-067D-F8E4-4B9D-0F6D39C5C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9994-F81C-4435-B70D-BD8723AC2838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5D27DD-07D0-4B2F-B210-53BDA19C4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WHMC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CD6C3-0C6D-6B9F-8EFE-283850D13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1797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8C25D-A0B0-C71F-8DBB-BB08DED72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E6F25-345A-EDB2-3C06-EBE29A625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5E7E2F-02BE-CF62-B047-4518C4E2C3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0E542-7517-EFD2-C41F-AA01B0BD4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140F-2708-4A90-A097-9FB68E254D5F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CE7D7-8E73-DCEF-262A-6137250C1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WHMC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477FA-00C9-9853-FBEF-1018CCE64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488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1207F-CA4F-48E8-1FA6-7D56A6FEA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FE760-30A6-15CC-42F4-683C15147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6D68A-4768-6B2E-FE24-D3F36CBBF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3923D-9FE5-42AF-D25C-8CDFE8404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20ACD-DD32-18DC-329F-7D149A872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99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74AC9-1252-966A-588F-DE8221183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2DED38-88F9-9818-765A-D653D22131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3E99EF-B74D-57AA-35C5-D2EC239E2E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7CF0F-7A5B-8EFB-01E7-626185A07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7111F-4AB3-42FC-BAC6-52447E73AE2F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E942C-F7D2-AA83-9DE4-132C11444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WHMC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AA73C5-A845-19A3-E0D5-01DE940CD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5824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DE33F-098F-D5B3-38F7-D4A381617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D6EA4D-8160-A2D4-6549-9591059FBB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E1249-626E-232C-0DFC-AF8252D3D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FFD2E-F457-45AC-83DE-8FDAE48FFFD8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E07EC-A93C-1515-072C-C20AA6F27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WHMC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28C4A-F925-E06A-3173-4C6901D0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2288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C431DF-8A58-7E17-C0AC-67BC5ACFAA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CBBDEA-9634-8EBF-04CA-D36AF8647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688CC-8F48-7CC3-E904-5A7B37227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26B4-A543-4C7D-8F3D-18CAEFE0279B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E39BE-DB07-4A22-6098-F5FD76F6D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WHMC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94860-D0E7-BC74-48BF-5BA257A5C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175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C7C40-ED3B-A0DD-A06B-7C9DBC05A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0EB336-EAB7-0D6D-BD62-078132370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C1AF9-9CB0-A107-1B63-38618A531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D5FEF-3A1E-AE44-EDC6-0420001EF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C1EAA-D75F-F2AA-7439-235F1F0BA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636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47EC0-1210-2E87-E31A-4A33C4DE9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FD6B8-E07C-C189-A740-BCE9A53305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30A70C-4674-0509-2754-79127B6161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D20F0-783D-BCDB-9AEE-47270C298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C6AEE5-ADE1-169B-7BDC-E5ECC793F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1EFCC7-F117-7B8D-1F56-F864E971E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30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6EEB1-05BF-A974-DCBE-D7AE91DFD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77981-6210-4802-23C9-90B54941A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748B36-04B7-2268-5BF7-EE0D5536F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DBA5D7-DD94-F0FB-2A28-7892C2E15F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98EE70-9589-24B9-4ECD-F7526B8190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2F77E0-4801-8F4A-4A66-5BCF9B8E0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03A130-2F4D-66AE-FF4A-99629A790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A8209A-72CE-A8D4-E207-4570A7BCD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06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3F928-9D7A-1E52-8A9B-1EEF87D29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42C358-9185-82FA-BC71-85E4450F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42298D-323E-2B9B-C1F5-EB356C0C7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9E69C1-4CC4-6E42-DCF9-F065602C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35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F296B-72AE-048B-54FF-E812E70C3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B58A5C-7A43-AE11-AA2D-25C13FCF0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698567-4A39-C877-0D82-C803ABCAE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25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ABB1D-F8FA-DBB0-F24C-633715814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EA1EC-3190-4594-64C4-E2444C5D1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A057B-B743-D96E-264E-77B8F5A6EC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D11626-B0CB-76AA-9097-4B0DA04A8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FE3486-7930-1163-E51F-234897D7A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4D15C-711F-AB97-B978-BA615BD4B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033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A5ED6-90A5-B10E-4DF1-DAFB3A0D2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7B328-AF06-B174-DA56-66442440BF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37B068-E5D7-E5F1-DC41-242E8CB6B4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593D0-C123-10BF-2BAD-FACB44CBB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9F2A60-2C7E-0E30-3440-44DA615DC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B88DA-F936-4A51-78A6-A898DF16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27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F00C6A-96BD-7D64-8918-A3EB4248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CB29C-14E0-39E4-4A72-C91B5D61D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A88FB-A744-FDD0-2C8A-FA367F2ACF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F97073-9A18-4AA3-B172-2A372EB16E62}" type="datetimeFigureOut">
              <a:rPr lang="en-US" smtClean="0"/>
              <a:t>1/1/2026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28704-5913-DF1A-77B5-7CEC32EE6F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B9553A-EF33-E50F-24B3-034DE3C155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9BF273-8683-4AA5-8972-54817B49B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45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C6DC1F-9FD3-DBA2-A8C8-E004E4A27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637A9-A260-9310-A6FE-FE378645C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61D4E-87C6-54EE-B519-C36BFDBF1D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912" y="64685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fld id="{C2BF76CF-FE90-4322-BDF1-7E45A38F738F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73A7E-E311-E07C-B616-122C21C32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912" y="619415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WHMC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210EB-8BBE-D13C-3F22-B2B7647E23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D4DDF4-3322-49BE-8840-654172AFA0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303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a.gov/documentLibrary/media/Advisory_Circular/AC-150-5200-32C-Wildlife-Strikes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E495CD-C151-8B41-835B-77809B0C95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" name="Picture 2" descr="Osprey - A-Z Animals">
            <a:extLst>
              <a:ext uri="{FF2B5EF4-FFF2-40B4-BE49-F238E27FC236}">
                <a16:creationId xmlns:a16="http://schemas.microsoft.com/office/drawing/2014/main" id="{F1170A07-4FC7-0E58-5CDB-96EB49C6F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5" r="4417" b="-1"/>
          <a:stretch/>
        </p:blipFill>
        <p:spPr bwMode="auto">
          <a:xfrm>
            <a:off x="2522358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F86DB9E-1CCE-5E73-2A9C-06A42802A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Osprey – Public Safety Initiative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B689FE-0164-C3DB-8202-8AE22222B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229" y="4629234"/>
            <a:ext cx="3973386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Steven Gurney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C2A6A0-7470-191F-DD9F-5CEA146B2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92CA33D-5816-4FBB-9345-126BE394E896}" type="datetime1">
              <a:rPr kumimoji="0" 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1/1/2026</a:t>
            </a:fld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9779FC-2C4E-A49F-5276-6DC75DFB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WHMC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1806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61668-7322-53B1-A7D7-5BE49A9B9F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BB95D7C3-16E1-101A-7CA9-CB9748276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24228A-FD2A-46D5-A68D-DF3FE159C257}" type="datetime1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1/1/2026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0389206F-D690-6D20-6169-989227540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WHMC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5B90829-6E1A-F503-30EB-8A51882B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392"/>
            <a:ext cx="4218432" cy="1899912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600" b="1" dirty="0"/>
              <a:t>Osprey are the most hazardous hawk at airports (</a:t>
            </a:r>
            <a:r>
              <a:rPr lang="en-US" sz="3600" b="1" dirty="0">
                <a:hlinkClick r:id="rId3"/>
              </a:rPr>
              <a:t>FAA 2024</a:t>
            </a:r>
            <a:r>
              <a:rPr lang="en-US" sz="3600" b="1" dirty="0"/>
              <a:t>)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91B8683-E744-8711-98B5-28258EA82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160058"/>
            <a:ext cx="4218432" cy="37427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ＭＳ Ｐゴシック" panose="020B0600070205080204" pitchFamily="34" charset="-128"/>
                <a:cs typeface="+mn-cs"/>
              </a:rPr>
              <a:t>Large-bodied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ＭＳ Ｐゴシック" panose="020B0600070205080204" pitchFamily="34" charset="-128"/>
                <a:cs typeface="+mn-cs"/>
              </a:rPr>
              <a:t>Eat fish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ＭＳ Ｐゴシック" panose="020B0600070205080204" pitchFamily="34" charset="-128"/>
                <a:cs typeface="+mn-cs"/>
              </a:rPr>
              <a:t>Nest within 12 miles of fish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ＭＳ Ｐゴシック" panose="020B0600070205080204" pitchFamily="34" charset="-128"/>
                <a:cs typeface="+mn-cs"/>
              </a:rPr>
              <a:t>Commonly nest on towers 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ＭＳ Ｐゴシック" panose="020B0600070205080204" pitchFamily="34" charset="-128"/>
                <a:cs typeface="+mn-cs"/>
              </a:rPr>
              <a:t>Breed &amp; nest in Michigan (April)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ＭＳ Ｐゴシック" panose="020B0600070205080204" pitchFamily="34" charset="-128"/>
                <a:cs typeface="+mn-cs"/>
              </a:rPr>
              <a:t>Hatchlings fed fish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ＭＳ Ｐゴシック" panose="020B0600070205080204" pitchFamily="34" charset="-128"/>
                <a:cs typeface="+mn-cs"/>
              </a:rPr>
              <a:t>Migratory (September &amp; March)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ＭＳ Ｐゴシック" panose="020B0600070205080204" pitchFamily="34" charset="-128"/>
                <a:cs typeface="+mn-cs"/>
              </a:rPr>
              <a:t>High nest-site fidelity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ＭＳ Ｐゴシック" panose="020B0600070205080204" pitchFamily="34" charset="-128"/>
                <a:cs typeface="+mn-cs"/>
              </a:rPr>
              <a:t>Long-lived (15+ years)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ＭＳ Ｐゴシック" panose="020B0600070205080204" pitchFamily="34" charset="-128"/>
                <a:cs typeface="+mn-cs"/>
              </a:rPr>
              <a:t>No nests at DTW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ＭＳ Ｐゴシック" panose="020B0600070205080204" pitchFamily="34" charset="-128"/>
                <a:cs typeface="+mn-cs"/>
              </a:rPr>
              <a:t>No strikes at DTW (yet)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38F7B1E-86EE-F499-1597-BF6B88A5E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721" y="679404"/>
            <a:ext cx="5277087" cy="502809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4873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17468-7B79-8F80-82AD-4BF0E13CE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C5F2876D-BA5F-3BCC-4BCA-CA716608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5376CE-33A5-4BC8-950D-018D67218231}" type="datetime1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1/1/2026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DBCAC721-4156-2631-7B22-D0B55DA9E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WHMC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D8B1214-F93C-AD02-EC23-5165EC4F5DC7}"/>
              </a:ext>
            </a:extLst>
          </p:cNvPr>
          <p:cNvGrpSpPr/>
          <p:nvPr/>
        </p:nvGrpSpPr>
        <p:grpSpPr>
          <a:xfrm>
            <a:off x="407357" y="1865061"/>
            <a:ext cx="5321682" cy="4099469"/>
            <a:chOff x="20320" y="837291"/>
            <a:chExt cx="6437340" cy="4958898"/>
          </a:xfrm>
        </p:grpSpPr>
        <p:pic>
          <p:nvPicPr>
            <p:cNvPr id="4" name="Picture 3" descr="Chart, line chart&#10;&#10;Description automatically generated">
              <a:extLst>
                <a:ext uri="{FF2B5EF4-FFF2-40B4-BE49-F238E27FC236}">
                  <a16:creationId xmlns:a16="http://schemas.microsoft.com/office/drawing/2014/main" id="{02E8DABF-8276-4817-991F-FD15701977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20" y="844389"/>
              <a:ext cx="6437340" cy="49518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7" name="Graphic 6" descr="Binoculars with solid fill">
              <a:extLst>
                <a:ext uri="{FF2B5EF4-FFF2-40B4-BE49-F238E27FC236}">
                  <a16:creationId xmlns:a16="http://schemas.microsoft.com/office/drawing/2014/main" id="{C24E4E97-15AE-662E-9EE9-246E63B4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51202" y="837291"/>
              <a:ext cx="1284832" cy="1284832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F79C45-D15F-D466-52B5-F5E8F97553DB}"/>
              </a:ext>
            </a:extLst>
          </p:cNvPr>
          <p:cNvGrpSpPr/>
          <p:nvPr/>
        </p:nvGrpSpPr>
        <p:grpSpPr>
          <a:xfrm>
            <a:off x="6456663" y="1416118"/>
            <a:ext cx="5321682" cy="4548412"/>
            <a:chOff x="7533634" y="971744"/>
            <a:chExt cx="5943612" cy="5079972"/>
          </a:xfrm>
        </p:grpSpPr>
        <p:pic>
          <p:nvPicPr>
            <p:cNvPr id="9" name="Picture 8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88BC7D78-1447-DED0-909A-66730F9AF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3634" y="1479707"/>
              <a:ext cx="5943612" cy="457200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5" name="Picture 2" descr="Osprey Overview, All About Birds, Cornell Lab of Ornithology">
              <a:extLst>
                <a:ext uri="{FF2B5EF4-FFF2-40B4-BE49-F238E27FC236}">
                  <a16:creationId xmlns:a16="http://schemas.microsoft.com/office/drawing/2014/main" id="{D6A4B647-A56C-0356-8AD3-A3BFAC334B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563208">
              <a:off x="8393085" y="971744"/>
              <a:ext cx="2419470" cy="2419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0ADFF25-CD5F-12D0-EFCD-EB6FEDD2DF71}"/>
              </a:ext>
            </a:extLst>
          </p:cNvPr>
          <p:cNvSpPr txBox="1"/>
          <p:nvPr/>
        </p:nvSpPr>
        <p:spPr>
          <a:xfrm>
            <a:off x="1370773" y="121230"/>
            <a:ext cx="9450453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THE PROBLEM: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We’re observing osprey more frequently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and observing higher numbers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510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F317A-3B4B-B544-19F1-53B1E7964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/>
              <a:t>OUR GOAL:</a:t>
            </a:r>
            <a:br>
              <a:rPr lang="en-US" b="1" dirty="0"/>
            </a:br>
            <a:r>
              <a:rPr lang="en-US" sz="3600" b="1" dirty="0"/>
              <a:t>Mitigate aviation hazards associated with osprey nesting near DTW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97EC0-89E7-089C-8B87-A43E54D4A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915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u="sng" dirty="0"/>
              <a:t>Proposed Actions: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Develop partnerships with tower managers and DTW wildlife team act as liaison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Remove unoccupied nests from towers (early 2025)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Install nest exclusion devices on towers (early 2025)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61F61-644B-C15C-C89E-6D503F2E6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50E552-0847-4C67-8571-E3259F9D0511}" type="datetime1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1/1/2026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FE17F-D52A-AEA2-7768-66154E8C3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WHMC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531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778F52-EA71-C506-129F-A95013BF17C9}"/>
              </a:ext>
            </a:extLst>
          </p:cNvPr>
          <p:cNvSpPr txBox="1"/>
          <p:nvPr/>
        </p:nvSpPr>
        <p:spPr>
          <a:xfrm>
            <a:off x="674118" y="552004"/>
            <a:ext cx="3999971" cy="37070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 found osprey nests at 6 of 42 tower sites</a:t>
            </a:r>
          </a:p>
          <a:p>
            <a:pPr marL="28575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36 survey sites identified using Tower Maps data</a:t>
            </a:r>
          </a:p>
          <a:p>
            <a:pPr marL="28575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6 additional survey sites found opportunistically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26" name="Picture 2" descr="Image preview">
            <a:extLst>
              <a:ext uri="{FF2B5EF4-FFF2-40B4-BE49-F238E27FC236}">
                <a16:creationId xmlns:a16="http://schemas.microsoft.com/office/drawing/2014/main" id="{98C7ABE6-A5D6-A906-EA8E-2DCC52C13A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88" b="-1"/>
          <a:stretch/>
        </p:blipFill>
        <p:spPr bwMode="auto">
          <a:xfrm>
            <a:off x="5311205" y="178502"/>
            <a:ext cx="1869419" cy="261518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preview">
            <a:extLst>
              <a:ext uri="{FF2B5EF4-FFF2-40B4-BE49-F238E27FC236}">
                <a16:creationId xmlns:a16="http://schemas.microsoft.com/office/drawing/2014/main" id="{A746A6F0-5A17-7D42-1DE8-B83FE387E2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9" r="-1" b="-1"/>
          <a:stretch/>
        </p:blipFill>
        <p:spPr bwMode="auto">
          <a:xfrm>
            <a:off x="7648477" y="178502"/>
            <a:ext cx="1869419" cy="261518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preview">
            <a:extLst>
              <a:ext uri="{FF2B5EF4-FFF2-40B4-BE49-F238E27FC236}">
                <a16:creationId xmlns:a16="http://schemas.microsoft.com/office/drawing/2014/main" id="{2794B400-7FB3-9E69-B512-D70F37E626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9" r="-1" b="-1"/>
          <a:stretch/>
        </p:blipFill>
        <p:spPr bwMode="auto">
          <a:xfrm>
            <a:off x="9986665" y="178502"/>
            <a:ext cx="1869419" cy="261518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mage preview">
            <a:extLst>
              <a:ext uri="{FF2B5EF4-FFF2-40B4-BE49-F238E27FC236}">
                <a16:creationId xmlns:a16="http://schemas.microsoft.com/office/drawing/2014/main" id="{DB620BC1-9E2D-59BE-AC29-85B5BEB5E5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98" t="48" r="15609" b="55988"/>
          <a:stretch/>
        </p:blipFill>
        <p:spPr bwMode="auto">
          <a:xfrm>
            <a:off x="5305748" y="2951462"/>
            <a:ext cx="1895760" cy="261518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preview">
            <a:extLst>
              <a:ext uri="{FF2B5EF4-FFF2-40B4-BE49-F238E27FC236}">
                <a16:creationId xmlns:a16="http://schemas.microsoft.com/office/drawing/2014/main" id="{24849A29-3A33-8BD0-ADAD-55B7719496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r="3549" b="-1"/>
          <a:stretch/>
        </p:blipFill>
        <p:spPr bwMode="auto">
          <a:xfrm>
            <a:off x="7656190" y="2951462"/>
            <a:ext cx="1869419" cy="261518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preview">
            <a:extLst>
              <a:ext uri="{FF2B5EF4-FFF2-40B4-BE49-F238E27FC236}">
                <a16:creationId xmlns:a16="http://schemas.microsoft.com/office/drawing/2014/main" id="{ADCF6D7B-5371-0A53-7E32-635799E310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9" r="-1" b="-1"/>
          <a:stretch/>
        </p:blipFill>
        <p:spPr bwMode="auto">
          <a:xfrm>
            <a:off x="9994378" y="2951462"/>
            <a:ext cx="1869419" cy="261518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D5D0BE2-7B90-AE23-3D30-73795C148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D9FCA0E-71F5-4C55-A339-0739AF9A0302}" type="datetime1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1/1/2026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E217BD7-66A7-57B8-1046-CCF4F41DA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WHMC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1878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E5807-5769-B23D-B146-8282B872A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a city with green and red points&#10;&#10;Description automatically generated">
            <a:extLst>
              <a:ext uri="{FF2B5EF4-FFF2-40B4-BE49-F238E27FC236}">
                <a16:creationId xmlns:a16="http://schemas.microsoft.com/office/drawing/2014/main" id="{9B53BF25-2E8F-4254-15BA-7241379D3F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" t="1068" r="347" b="1201"/>
          <a:stretch/>
        </p:blipFill>
        <p:spPr>
          <a:xfrm>
            <a:off x="1371600" y="178743"/>
            <a:ext cx="9063710" cy="578215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7A7B827-6DA0-699F-7855-3B331F7B79C4}"/>
              </a:ext>
            </a:extLst>
          </p:cNvPr>
          <p:cNvSpPr/>
          <p:nvPr/>
        </p:nvSpPr>
        <p:spPr>
          <a:xfrm>
            <a:off x="8026447" y="4075280"/>
            <a:ext cx="3769894" cy="1502652"/>
          </a:xfrm>
          <a:prstGeom prst="roundRect">
            <a:avLst/>
          </a:prstGeom>
          <a:solidFill>
            <a:schemeClr val="tx1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All nests found west of airport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F79B18-9E7D-65B6-6B63-004C04CA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8969DE-09F2-40AA-959A-96F3401A762C}" type="datetime1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1/1/2026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0ED906-4F5F-4E02-43C7-F4597F1C2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WHMC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0159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3842D16-098D-E514-06A7-53846F64C324}"/>
              </a:ext>
            </a:extLst>
          </p:cNvPr>
          <p:cNvGrpSpPr/>
          <p:nvPr/>
        </p:nvGrpSpPr>
        <p:grpSpPr>
          <a:xfrm>
            <a:off x="5678424" y="889463"/>
            <a:ext cx="6300216" cy="5079074"/>
            <a:chOff x="6025896" y="995627"/>
            <a:chExt cx="6300216" cy="507907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C5B1F52-E52B-8480-F02D-A90947234616}"/>
                </a:ext>
              </a:extLst>
            </p:cNvPr>
            <p:cNvGrpSpPr/>
            <p:nvPr/>
          </p:nvGrpSpPr>
          <p:grpSpPr>
            <a:xfrm>
              <a:off x="6025896" y="995627"/>
              <a:ext cx="6300216" cy="5079074"/>
              <a:chOff x="3886200" y="1068779"/>
              <a:chExt cx="6300216" cy="5079074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575C121-6528-76E1-DAE6-56FF8ACC9FF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4689" t="37099" r="16265" b="11466"/>
              <a:stretch/>
            </p:blipFill>
            <p:spPr>
              <a:xfrm>
                <a:off x="3886200" y="1068779"/>
                <a:ext cx="6300216" cy="5079074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034317A-AA6D-444B-2A08-88F7CA78BE83}"/>
                  </a:ext>
                </a:extLst>
              </p:cNvPr>
              <p:cNvSpPr/>
              <p:nvPr/>
            </p:nvSpPr>
            <p:spPr>
              <a:xfrm>
                <a:off x="4251960" y="1304203"/>
                <a:ext cx="5486400" cy="4608226"/>
              </a:xfrm>
              <a:prstGeom prst="rect">
                <a:avLst/>
              </a:pr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8B3B4AC-421F-19F9-F040-B881F3B35309}"/>
                </a:ext>
              </a:extLst>
            </p:cNvPr>
            <p:cNvSpPr/>
            <p:nvPr/>
          </p:nvSpPr>
          <p:spPr>
            <a:xfrm>
              <a:off x="7687056" y="3370572"/>
              <a:ext cx="192024" cy="19202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B8A4F00-6A3C-5C88-32DB-9B5FCEC83E85}"/>
                </a:ext>
              </a:extLst>
            </p:cNvPr>
            <p:cNvSpPr/>
            <p:nvPr/>
          </p:nvSpPr>
          <p:spPr>
            <a:xfrm>
              <a:off x="8305800" y="4620252"/>
              <a:ext cx="192024" cy="19202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D00773-B8B1-899E-7AA5-33B39A198451}"/>
                </a:ext>
              </a:extLst>
            </p:cNvPr>
            <p:cNvSpPr/>
            <p:nvPr/>
          </p:nvSpPr>
          <p:spPr>
            <a:xfrm>
              <a:off x="6566117" y="3256272"/>
              <a:ext cx="192024" cy="19202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A0CFDA8-3940-74A8-7757-0DA17E28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568269"/>
            <a:ext cx="4148328" cy="1325563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DTW’s 5-mile hazard buffer includes osprey nests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26F985-802E-9BFB-6938-A45735C24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8857127-7EDE-49FB-920C-52F2E30A16A6}" type="datetime1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1/1/2026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EF0C1-199B-41AB-90F6-0746E918A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WHMC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6978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22870-2C1D-68DB-86A6-C6B7E0F24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0037C4F-5A1C-DF0B-60AF-C9B329A533D7}"/>
              </a:ext>
            </a:extLst>
          </p:cNvPr>
          <p:cNvGrpSpPr/>
          <p:nvPr/>
        </p:nvGrpSpPr>
        <p:grpSpPr>
          <a:xfrm>
            <a:off x="5678424" y="889463"/>
            <a:ext cx="6300216" cy="5079074"/>
            <a:chOff x="6025896" y="995627"/>
            <a:chExt cx="6300216" cy="507907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A860972-56E5-F562-760C-41BDDEB77B44}"/>
                </a:ext>
              </a:extLst>
            </p:cNvPr>
            <p:cNvGrpSpPr/>
            <p:nvPr/>
          </p:nvGrpSpPr>
          <p:grpSpPr>
            <a:xfrm>
              <a:off x="6025896" y="995627"/>
              <a:ext cx="6300216" cy="5079074"/>
              <a:chOff x="3886200" y="1068779"/>
              <a:chExt cx="6300216" cy="5079074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B5E1B2A0-D7E3-3C39-8F5B-E7D6419CE0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4689" t="37099" r="16265" b="11466"/>
              <a:stretch/>
            </p:blipFill>
            <p:spPr>
              <a:xfrm>
                <a:off x="3886200" y="1068779"/>
                <a:ext cx="6300216" cy="5079074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05ADEC6-2776-9AAA-5445-4DDBBC512791}"/>
                  </a:ext>
                </a:extLst>
              </p:cNvPr>
              <p:cNvSpPr/>
              <p:nvPr/>
            </p:nvSpPr>
            <p:spPr>
              <a:xfrm>
                <a:off x="4251960" y="1304203"/>
                <a:ext cx="5486400" cy="4608226"/>
              </a:xfrm>
              <a:prstGeom prst="rect">
                <a:avLst/>
              </a:pr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960C964-2497-C34F-AE9C-98CCA04A7F2E}"/>
                </a:ext>
              </a:extLst>
            </p:cNvPr>
            <p:cNvSpPr/>
            <p:nvPr/>
          </p:nvSpPr>
          <p:spPr>
            <a:xfrm>
              <a:off x="7687056" y="3370572"/>
              <a:ext cx="192024" cy="19202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733E159-E1E4-EBE6-B87B-CAE8FDD7F4DF}"/>
                </a:ext>
              </a:extLst>
            </p:cNvPr>
            <p:cNvSpPr/>
            <p:nvPr/>
          </p:nvSpPr>
          <p:spPr>
            <a:xfrm>
              <a:off x="8305800" y="4620252"/>
              <a:ext cx="192024" cy="19202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B06B0FF-A661-2EDA-17D6-71281DB700A6}"/>
                </a:ext>
              </a:extLst>
            </p:cNvPr>
            <p:cNvSpPr/>
            <p:nvPr/>
          </p:nvSpPr>
          <p:spPr>
            <a:xfrm>
              <a:off x="6566117" y="3256272"/>
              <a:ext cx="192024" cy="19202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B702F1D-D68C-6946-76B1-C1779777E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568269"/>
            <a:ext cx="4148328" cy="1325563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DTW’s 5-mile hazard buffer includes osprey nests</a:t>
            </a:r>
          </a:p>
        </p:txBody>
      </p:sp>
      <p:sp>
        <p:nvSpPr>
          <p:cNvPr id="3" name="Arrow: Left-Right 2">
            <a:extLst>
              <a:ext uri="{FF2B5EF4-FFF2-40B4-BE49-F238E27FC236}">
                <a16:creationId xmlns:a16="http://schemas.microsoft.com/office/drawing/2014/main" id="{4BE28074-E4C9-9029-1740-F2E246EDC046}"/>
              </a:ext>
            </a:extLst>
          </p:cNvPr>
          <p:cNvSpPr/>
          <p:nvPr/>
        </p:nvSpPr>
        <p:spPr>
          <a:xfrm rot="21315942">
            <a:off x="6472554" y="3032927"/>
            <a:ext cx="3046686" cy="312537"/>
          </a:xfrm>
          <a:prstGeom prst="leftRightArrow">
            <a:avLst>
              <a:gd name="adj1" fmla="val 26975"/>
              <a:gd name="adj2" fmla="val 64603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920CDFC9-50F8-9A1C-2232-D9C67FB7577D}"/>
              </a:ext>
            </a:extLst>
          </p:cNvPr>
          <p:cNvSpPr/>
          <p:nvPr/>
        </p:nvSpPr>
        <p:spPr>
          <a:xfrm rot="19114409">
            <a:off x="7970950" y="3734749"/>
            <a:ext cx="1877784" cy="312538"/>
          </a:xfrm>
          <a:prstGeom prst="leftRightArrow">
            <a:avLst>
              <a:gd name="adj1" fmla="val 26975"/>
              <a:gd name="adj2" fmla="val 64603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5A14A8-BEF4-057D-80F2-D08D32990C91}"/>
              </a:ext>
            </a:extLst>
          </p:cNvPr>
          <p:cNvSpPr txBox="1"/>
          <p:nvPr/>
        </p:nvSpPr>
        <p:spPr>
          <a:xfrm>
            <a:off x="487680" y="2560320"/>
            <a:ext cx="30633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Osprey fly across runways to access ponds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857C119-1AAC-2060-9C84-CB3BD649A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60B81F-050A-4DC7-901B-A86A66FE13E4}" type="datetime1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1/1/2026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FFC0F3E-19ED-37EA-B50E-5BE0F4A6D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WHMC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367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7D3DD-D267-EBD1-694E-4181BA86D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Osprey Initiative: Moving Forward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7BCF2-0153-08CF-1813-7E7BD040F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52975" cy="4351338"/>
          </a:xfrm>
        </p:spPr>
        <p:txBody>
          <a:bodyPr/>
          <a:lstStyle/>
          <a:p>
            <a:r>
              <a:rPr lang="en-US" dirty="0"/>
              <a:t>Multiple companies leasing tower space = challenge</a:t>
            </a:r>
          </a:p>
          <a:p>
            <a:r>
              <a:rPr lang="en-US" dirty="0"/>
              <a:t>Poor support from tower mangers &amp; limited cooperation</a:t>
            </a:r>
          </a:p>
          <a:p>
            <a:r>
              <a:rPr lang="en-US" dirty="0"/>
              <a:t>Low confidence in work being completed this year</a:t>
            </a:r>
          </a:p>
          <a:p>
            <a:r>
              <a:rPr lang="en-US" dirty="0"/>
              <a:t>Continue conversations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6BA2C-B688-DC5E-AE08-67EB97C10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7C1E63-E282-4BB5-A435-AB550AF0DB9D}" type="datetime1">
              <a:rPr kumimoji="0" 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1/1/2026</a:t>
            </a:fld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3C12E-BF28-8EA2-68AB-EF0DE6462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WHMC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7" name="Picture 6" descr="A bird walking on a train track&#10;&#10;AI-generated content may be incorrect.">
            <a:extLst>
              <a:ext uri="{FF2B5EF4-FFF2-40B4-BE49-F238E27FC236}">
                <a16:creationId xmlns:a16="http://schemas.microsoft.com/office/drawing/2014/main" id="{7C5198D8-4BA5-72B1-592D-01A52D31AA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425" y="1520190"/>
            <a:ext cx="6242304" cy="416052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96406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389</Words>
  <Application>Microsoft Office PowerPoint</Application>
  <PresentationFormat>Widescreen</PresentationFormat>
  <Paragraphs>71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Office Theme</vt:lpstr>
      <vt:lpstr>1_Office Theme</vt:lpstr>
      <vt:lpstr>Osprey – Public Safety Initiative </vt:lpstr>
      <vt:lpstr>Osprey are the most hazardous hawk at airports (FAA 2024)</vt:lpstr>
      <vt:lpstr>PowerPoint Presentation</vt:lpstr>
      <vt:lpstr>OUR GOAL: Mitigate aviation hazards associated with osprey nesting near DTW</vt:lpstr>
      <vt:lpstr>PowerPoint Presentation</vt:lpstr>
      <vt:lpstr>PowerPoint Presentation</vt:lpstr>
      <vt:lpstr>DTW’s 5-mile hazard buffer includes osprey nests</vt:lpstr>
      <vt:lpstr>DTW’s 5-mile hazard buffer includes osprey nests</vt:lpstr>
      <vt:lpstr>Osprey Initiative: Moving Forward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Steven Gurney</dc:creator>
  <cp:lastModifiedBy>Steven Gurney</cp:lastModifiedBy>
  <cp:revision>1</cp:revision>
  <dcterms:created xsi:type="dcterms:W3CDTF">2026-01-01T13:32:57Z</dcterms:created>
  <dcterms:modified xsi:type="dcterms:W3CDTF">2026-01-01T13:34:21Z</dcterms:modified>
</cp:coreProperties>
</file>

<file path=docProps/thumbnail.jpeg>
</file>